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6858000" cx="9144000"/>
  <p:notesSz cx="6858000" cy="9144000"/>
  <p:embeddedFontLst>
    <p:embeddedFont>
      <p:font typeface="Montserrat SemiBold"/>
      <p:regular r:id="rId11"/>
      <p:bold r:id="rId12"/>
      <p:italic r:id="rId13"/>
      <p:boldItalic r:id="rId14"/>
    </p:embeddedFont>
    <p:embeddedFont>
      <p:font typeface="Montserrat"/>
      <p:regular r:id="rId15"/>
      <p:bold r:id="rId16"/>
      <p:italic r:id="rId17"/>
      <p:boldItalic r:id="rId18"/>
    </p:embeddedFont>
    <p:embeddedFont>
      <p:font typeface="Montserrat Light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ontserratLight-bold.fntdata"/><Relationship Id="rId11" Type="http://schemas.openxmlformats.org/officeDocument/2006/relationships/font" Target="fonts/MontserratSemiBold-regular.fntdata"/><Relationship Id="rId22" Type="http://schemas.openxmlformats.org/officeDocument/2006/relationships/font" Target="fonts/MontserratLight-boldItalic.fntdata"/><Relationship Id="rId10" Type="http://schemas.openxmlformats.org/officeDocument/2006/relationships/slide" Target="slides/slide5.xml"/><Relationship Id="rId21" Type="http://schemas.openxmlformats.org/officeDocument/2006/relationships/font" Target="fonts/MontserratLight-italic.fntdata"/><Relationship Id="rId13" Type="http://schemas.openxmlformats.org/officeDocument/2006/relationships/font" Target="fonts/MontserratSemiBold-italic.fntdata"/><Relationship Id="rId12" Type="http://schemas.openxmlformats.org/officeDocument/2006/relationships/font" Target="fonts/MontserratSemiBold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Montserrat-regular.fntdata"/><Relationship Id="rId14" Type="http://schemas.openxmlformats.org/officeDocument/2006/relationships/font" Target="fonts/MontserratSemiBold-boldItalic.fntdata"/><Relationship Id="rId17" Type="http://schemas.openxmlformats.org/officeDocument/2006/relationships/font" Target="fonts/Montserrat-italic.fntdata"/><Relationship Id="rId16" Type="http://schemas.openxmlformats.org/officeDocument/2006/relationships/font" Target="fonts/Montserrat-bold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MontserratLight-regular.fntdata"/><Relationship Id="rId6" Type="http://schemas.openxmlformats.org/officeDocument/2006/relationships/slide" Target="slides/slide1.xml"/><Relationship Id="rId18" Type="http://schemas.openxmlformats.org/officeDocument/2006/relationships/font" Target="fonts/Montserrat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Cumprimento aos deputados presentes</a:t>
            </a:r>
            <a:endParaRPr/>
          </a:p>
        </p:txBody>
      </p:sp>
      <p:sp>
        <p:nvSpPr>
          <p:cNvPr id="95" name="Google Shape;95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8e6e964b21_0_9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g8e6e964b21_0_9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a05607b752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ga05607b752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conteúdo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texto verticais" type="vertTitleAndTx">
  <p:cSld name="VERTICAL_TITLE_AND_VERTICAL_TEX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texto vertical" type="vertTx">
  <p:cSld name="VERTICAL_TEX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m com Legenda" type="picTx">
  <p:cSld name="PICTURE_WITH_CAPTION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6" name="Google Shape;36;p5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37" name="Google Shape;37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údo com Legenda" type="objTx">
  <p:cSld name="OBJECT_WITH_CAPTION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43" name="Google Shape;43;p6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44" name="Google Shape;44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m branco" type="blank">
  <p:cSld name="BLANK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mente título" type="titleOnly">
  <p:cSld name="TITLE_ONLY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ção" type="twoTxTwoObj">
  <p:cSld name="TWO_OBJECTS_WITH_TEX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0" name="Google Shape;60;p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1" name="Google Shape;61;p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uas Partes de Conteúdo" type="twoObj">
  <p:cSld name="TWO_OBJECT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68" name="Google Shape;68;p10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beçalho da Seção" type="secHead">
  <p:cSld name="SECTION_HEADER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de título" type="title">
  <p:cSld name="TITLE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7.png"/><Relationship Id="rId5" Type="http://schemas.openxmlformats.org/officeDocument/2006/relationships/image" Target="../media/image5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Relationship Id="rId4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Relationship Id="rId4" Type="http://schemas.openxmlformats.org/officeDocument/2006/relationships/hyperlink" Target="http://www.ceasa.sc.gov.br/" TargetMode="External"/><Relationship Id="rId10" Type="http://schemas.openxmlformats.org/officeDocument/2006/relationships/image" Target="../media/image7.png"/><Relationship Id="rId9" Type="http://schemas.openxmlformats.org/officeDocument/2006/relationships/image" Target="../media/image6.png"/><Relationship Id="rId5" Type="http://schemas.openxmlformats.org/officeDocument/2006/relationships/hyperlink" Target="http://www.transparencia.ceasa.sc.gov.br/" TargetMode="External"/><Relationship Id="rId6" Type="http://schemas.openxmlformats.org/officeDocument/2006/relationships/hyperlink" Target="mailto:ouvidoria@ceasa.sc.gov.br" TargetMode="External"/><Relationship Id="rId7" Type="http://schemas.openxmlformats.org/officeDocument/2006/relationships/image" Target="../media/image8.png"/><Relationship Id="rId8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Relationship Id="rId4" Type="http://schemas.openxmlformats.org/officeDocument/2006/relationships/image" Target="../media/image1.jpg"/><Relationship Id="rId5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7.jpg" id="88" name="Google Shape;88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3"/>
          <p:cNvSpPr txBox="1"/>
          <p:nvPr/>
        </p:nvSpPr>
        <p:spPr>
          <a:xfrm>
            <a:off x="4572000" y="1595425"/>
            <a:ext cx="4255200" cy="116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0" lang="en-US" sz="2000" u="none" cap="none" strike="noStrike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Centrais de Abastecimento do Estado de Santa Catarina S/A </a:t>
            </a:r>
            <a:r>
              <a:rPr i="0" lang="en-US" sz="2800" u="none" cap="none" strike="noStrike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CEASA/SC</a:t>
            </a:r>
            <a:endParaRPr sz="18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4724400" y="3429000"/>
            <a:ext cx="4102800" cy="145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Título da Apresentação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1" name="Google Shape;91;p13"/>
          <p:cNvSpPr txBox="1"/>
          <p:nvPr/>
        </p:nvSpPr>
        <p:spPr>
          <a:xfrm>
            <a:off x="6254550" y="4887900"/>
            <a:ext cx="1042500" cy="47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Montserrat Light"/>
                <a:ea typeface="Montserrat Light"/>
                <a:cs typeface="Montserrat Light"/>
                <a:sym typeface="Montserrat Light"/>
              </a:rPr>
              <a:t>Mês/2021</a:t>
            </a:r>
            <a:endParaRPr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pic>
        <p:nvPicPr>
          <p:cNvPr id="92" name="Google Shape;92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74447" y="1235875"/>
            <a:ext cx="3456450" cy="4386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7.jpg" id="97" name="Google Shape;9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4"/>
          <p:cNvSpPr txBox="1"/>
          <p:nvPr/>
        </p:nvSpPr>
        <p:spPr>
          <a:xfrm>
            <a:off x="3317850" y="874850"/>
            <a:ext cx="3311400" cy="39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INSTITUCIONAL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9" name="Google Shape;99;p14"/>
          <p:cNvSpPr txBox="1"/>
          <p:nvPr/>
        </p:nvSpPr>
        <p:spPr>
          <a:xfrm>
            <a:off x="555625" y="1773975"/>
            <a:ext cx="4794300" cy="32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800">
                <a:solidFill>
                  <a:srgbClr val="333333"/>
                </a:solidFill>
                <a:latin typeface="Montserrat"/>
                <a:ea typeface="Montserrat"/>
                <a:cs typeface="Montserrat"/>
                <a:sym typeface="Montserrat"/>
              </a:rPr>
              <a:t>A CEASA/SC</a:t>
            </a:r>
            <a:endParaRPr b="1"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solidFill>
                  <a:srgbClr val="333333"/>
                </a:solidFill>
                <a:latin typeface="Montserrat"/>
                <a:ea typeface="Montserrat"/>
                <a:cs typeface="Montserrat"/>
                <a:sym typeface="Montserrat"/>
              </a:rPr>
              <a:t>Empresa de economia mista </a:t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solidFill>
                  <a:srgbClr val="333333"/>
                </a:solidFill>
                <a:latin typeface="Montserrat"/>
                <a:ea typeface="Montserrat"/>
                <a:cs typeface="Montserrat"/>
                <a:sym typeface="Montserrat"/>
              </a:rPr>
              <a:t>Vinculada à Secretaria de Estado da Agricultura e da Pesca - SAR</a:t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solidFill>
                  <a:srgbClr val="333333"/>
                </a:solidFill>
                <a:latin typeface="Montserrat"/>
                <a:ea typeface="Montserrat"/>
                <a:cs typeface="Montserrat"/>
                <a:sym typeface="Montserrat"/>
              </a:rPr>
              <a:t>Fundada em 29/09/1976</a:t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solidFill>
                  <a:srgbClr val="333333"/>
                </a:solidFill>
                <a:latin typeface="Montserrat"/>
                <a:ea typeface="Montserrat"/>
                <a:cs typeface="Montserrat"/>
                <a:sym typeface="Montserrat"/>
              </a:rPr>
              <a:t>Inaugurada em 18/08/1978</a:t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00" name="Google Shape;10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2975" y="436475"/>
            <a:ext cx="736901" cy="935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4"/>
          <p:cNvPicPr preferRelativeResize="0"/>
          <p:nvPr/>
        </p:nvPicPr>
        <p:blipFill rotWithShape="1">
          <a:blip r:embed="rId5">
            <a:alphaModFix/>
          </a:blip>
          <a:srcRect b="0" l="0" r="12785" t="0"/>
          <a:stretch/>
        </p:blipFill>
        <p:spPr>
          <a:xfrm>
            <a:off x="5608175" y="2077913"/>
            <a:ext cx="3535826" cy="27021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7.jpg" id="106" name="Google Shape;10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5"/>
          <p:cNvSpPr txBox="1"/>
          <p:nvPr/>
        </p:nvSpPr>
        <p:spPr>
          <a:xfrm>
            <a:off x="2730150" y="874850"/>
            <a:ext cx="4175100" cy="39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TÍTULO DO SLIDE</a:t>
            </a:r>
            <a:endParaRPr b="1" sz="2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8" name="Google Shape;108;p15"/>
          <p:cNvSpPr txBox="1"/>
          <p:nvPr/>
        </p:nvSpPr>
        <p:spPr>
          <a:xfrm>
            <a:off x="1015201" y="1773975"/>
            <a:ext cx="76050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109" name="Google Shape;109;p15"/>
          <p:cNvCxnSpPr/>
          <p:nvPr/>
        </p:nvCxnSpPr>
        <p:spPr>
          <a:xfrm>
            <a:off x="4254150" y="5571375"/>
            <a:ext cx="11271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10" name="Google Shape;110;p15"/>
          <p:cNvSpPr txBox="1"/>
          <p:nvPr/>
        </p:nvSpPr>
        <p:spPr>
          <a:xfrm>
            <a:off x="1488700" y="2642700"/>
            <a:ext cx="6912000" cy="157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solidFill>
                  <a:srgbClr val="333333"/>
                </a:solidFill>
                <a:latin typeface="Montserrat"/>
                <a:ea typeface="Montserrat"/>
                <a:cs typeface="Montserrat"/>
                <a:sym typeface="Montserrat"/>
              </a:rPr>
              <a:t>Descreve o assunto</a:t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Montserrat"/>
              <a:buChar char="●"/>
            </a:pPr>
            <a:r>
              <a:rPr lang="en-US" sz="1800">
                <a:solidFill>
                  <a:srgbClr val="333333"/>
                </a:solidFill>
                <a:latin typeface="Montserrat"/>
                <a:ea typeface="Montserrat"/>
                <a:cs typeface="Montserrat"/>
                <a:sym typeface="Montserrat"/>
              </a:rPr>
              <a:t>Faz uma lista</a:t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Montserrat"/>
              <a:buChar char="●"/>
            </a:pPr>
            <a:r>
              <a:rPr lang="en-US" sz="1800">
                <a:solidFill>
                  <a:srgbClr val="333333"/>
                </a:solidFill>
                <a:latin typeface="Montserrat"/>
                <a:ea typeface="Montserrat"/>
                <a:cs typeface="Montserrat"/>
                <a:sym typeface="Montserrat"/>
              </a:rPr>
              <a:t>Se precisar</a:t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33333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1" name="Google Shape;11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2975" y="436475"/>
            <a:ext cx="736901" cy="93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7.jpg" id="116" name="Google Shape;11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6"/>
          <p:cNvSpPr txBox="1"/>
          <p:nvPr/>
        </p:nvSpPr>
        <p:spPr>
          <a:xfrm>
            <a:off x="2730150" y="874850"/>
            <a:ext cx="4175100" cy="39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CANAIS DE COMUNICAÇÃO</a:t>
            </a:r>
            <a:endParaRPr b="1" sz="2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8" name="Google Shape;118;p16"/>
          <p:cNvSpPr txBox="1"/>
          <p:nvPr/>
        </p:nvSpPr>
        <p:spPr>
          <a:xfrm>
            <a:off x="1015201" y="1773975"/>
            <a:ext cx="76050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333333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19" name="Google Shape;119;p16"/>
          <p:cNvSpPr txBox="1"/>
          <p:nvPr/>
        </p:nvSpPr>
        <p:spPr>
          <a:xfrm>
            <a:off x="668700" y="1590225"/>
            <a:ext cx="8142000" cy="3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•"/>
            </a:pPr>
            <a:r>
              <a:rPr b="1" lang="en-US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Site </a:t>
            </a:r>
            <a:r>
              <a:rPr lang="en-US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– </a:t>
            </a:r>
            <a:r>
              <a:rPr lang="en-US" sz="18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4"/>
              </a:rPr>
              <a:t>www.ceasa.sc.gov.br</a:t>
            </a:r>
            <a:endParaRPr sz="18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•"/>
            </a:pPr>
            <a:r>
              <a:rPr b="1" lang="en-US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Transparência </a:t>
            </a:r>
            <a:r>
              <a:rPr lang="en-US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– </a:t>
            </a:r>
            <a:r>
              <a:rPr lang="en-US" sz="18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5"/>
              </a:rPr>
              <a:t>http://www.transparencia.ceasa.sc.gov.br</a:t>
            </a:r>
            <a:endParaRPr sz="18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•"/>
            </a:pPr>
            <a:r>
              <a:rPr b="1" lang="en-US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Ouvidoria </a:t>
            </a:r>
            <a:r>
              <a:rPr lang="en-US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– </a:t>
            </a:r>
            <a:r>
              <a:rPr lang="en-US" sz="1800" u="sng">
                <a:solidFill>
                  <a:schemeClr val="hlink"/>
                </a:solidFill>
                <a:latin typeface="Montserrat"/>
                <a:ea typeface="Montserrat"/>
                <a:cs typeface="Montserrat"/>
                <a:sym typeface="Montserrat"/>
                <a:hlinkClick r:id="rId6"/>
              </a:rPr>
              <a:t>ouvidoria@ceasa.sc.gov.br</a:t>
            </a:r>
            <a:endParaRPr sz="18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889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196850" lvl="0" marL="28575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196850" lvl="0" marL="28575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•"/>
            </a:pPr>
            <a:r>
              <a:rPr b="1" lang="en-US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Siga nossas </a:t>
            </a:r>
            <a:r>
              <a:rPr b="1" lang="en-US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Rede Sociais:</a:t>
            </a:r>
            <a:r>
              <a:rPr lang="en-US"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8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18288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     </a:t>
            </a:r>
            <a:r>
              <a:rPr lang="en-US" sz="21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@CeasaSC</a:t>
            </a:r>
            <a:endParaRPr sz="21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45720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45720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0" name="Google Shape;120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914900" y="4694250"/>
            <a:ext cx="628650" cy="6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787775" y="4694250"/>
            <a:ext cx="628648" cy="628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660651" y="4694225"/>
            <a:ext cx="628650" cy="62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42975" y="436475"/>
            <a:ext cx="736901" cy="93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7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1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81375" y="2671762"/>
            <a:ext cx="2381250" cy="23812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7.jpg" id="130" name="Google Shape;130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7"/>
          <p:cNvSpPr txBox="1"/>
          <p:nvPr/>
        </p:nvSpPr>
        <p:spPr>
          <a:xfrm>
            <a:off x="3059112" y="3644900"/>
            <a:ext cx="185737" cy="369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7"/>
          <p:cNvSpPr txBox="1"/>
          <p:nvPr/>
        </p:nvSpPr>
        <p:spPr>
          <a:xfrm>
            <a:off x="1079525" y="5257801"/>
            <a:ext cx="7350000" cy="63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i="0" lang="en-US" sz="1800" u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Centrais de Abastecimento do Estado de Santa Catarina S/A</a:t>
            </a:r>
            <a:endParaRPr b="1" sz="32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3" name="Google Shape;133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73299" y="1780938"/>
            <a:ext cx="2597399" cy="3296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